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Helvetica World" panose="020B0604020202020204" charset="-128"/>
      <p:regular r:id="rId17"/>
    </p:embeddedFont>
    <p:embeddedFont>
      <p:font typeface="Helvetica World Bold" panose="020B0604020202020204" charset="-128"/>
      <p:regular r:id="rId18"/>
    </p:embeddedFont>
    <p:embeddedFont>
      <p:font typeface="Anton Italics" panose="020B0604020202020204" charset="0"/>
      <p:regular r:id="rId19"/>
    </p:embeddedFont>
    <p:embeddedFont>
      <p:font typeface="Lato" panose="020F0502020204030203" pitchFamily="34" charset="0"/>
      <p:regular r:id="rId20"/>
    </p:embeddedFont>
    <p:embeddedFont>
      <p:font typeface="Lato Bold" panose="020B0604020202020204" charset="0"/>
      <p:regular r:id="rId21"/>
    </p:embeddedFont>
    <p:embeddedFont>
      <p:font typeface="Lato Bold Italics" panose="020B0604020202020204" charset="0"/>
      <p:regular r:id="rId22"/>
    </p:embeddedFont>
    <p:embeddedFont>
      <p:font typeface="Poppins" panose="00000500000000000000" pitchFamily="2" charset="0"/>
      <p:regular r:id="rId23"/>
    </p:embeddedFont>
    <p:embeddedFont>
      <p:font typeface="Poppi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1620" b="-11521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561942" y="3241294"/>
            <a:ext cx="16472027" cy="307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0"/>
              </a:lnSpc>
              <a:spcBef>
                <a:spcPct val="0"/>
              </a:spcBef>
            </a:pPr>
            <a:r>
              <a:rPr lang="en-US" sz="16514" b="1" spc="-90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PlayLocal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30758" y="6461129"/>
            <a:ext cx="7534394" cy="547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7"/>
              </a:lnSpc>
              <a:spcBef>
                <a:spcPct val="0"/>
              </a:spcBef>
            </a:pPr>
            <a:r>
              <a:rPr lang="en-US" sz="3205" b="1" i="1">
                <a:solidFill>
                  <a:srgbClr val="F14E6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Don't Just Book a Game. Build a Community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414" y="192006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30997" y="2459345"/>
            <a:ext cx="6823913" cy="839660"/>
            <a:chOff x="0" y="0"/>
            <a:chExt cx="1797245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0997" y="3489505"/>
            <a:ext cx="6823913" cy="2112056"/>
            <a:chOff x="0" y="0"/>
            <a:chExt cx="1797245" cy="55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0446" y="26455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633090" y="2456061"/>
            <a:ext cx="6823913" cy="839660"/>
            <a:chOff x="0" y="0"/>
            <a:chExt cx="1797245" cy="2211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33090" y="3489505"/>
            <a:ext cx="6823913" cy="2112056"/>
            <a:chOff x="0" y="0"/>
            <a:chExt cx="1797245" cy="5562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FD944"/>
            </a:solidFill>
            <a:ln w="38100" cap="sq">
              <a:solidFill>
                <a:srgbClr val="FFD94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30997" y="6287361"/>
            <a:ext cx="6823913" cy="839660"/>
            <a:chOff x="0" y="0"/>
            <a:chExt cx="1797245" cy="2211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30997" y="7320805"/>
            <a:ext cx="6823913" cy="2112056"/>
            <a:chOff x="0" y="0"/>
            <a:chExt cx="1797245" cy="5562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7950446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633090" y="6287361"/>
            <a:ext cx="6823913" cy="839660"/>
            <a:chOff x="0" y="0"/>
            <a:chExt cx="1797245" cy="2211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633090" y="7320805"/>
            <a:ext cx="6823913" cy="2112056"/>
            <a:chOff x="0" y="0"/>
            <a:chExt cx="1797245" cy="5562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5753800" y="6476864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5764658" y="2647291"/>
            <a:ext cx="446341" cy="457200"/>
          </a:xfrm>
          <a:custGeom>
            <a:avLst/>
            <a:gdLst/>
            <a:ahLst/>
            <a:cxnLst/>
            <a:rect l="l" t="t" r="r" b="b"/>
            <a:pathLst>
              <a:path w="446341" h="457200">
                <a:moveTo>
                  <a:pt x="0" y="0"/>
                </a:moveTo>
                <a:lnTo>
                  <a:pt x="446342" y="0"/>
                </a:lnTo>
                <a:lnTo>
                  <a:pt x="44634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2841472" y="649287"/>
            <a:ext cx="10675149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COMPETITIVE ADVANTAGE (USP)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83734" y="3930536"/>
            <a:ext cx="682391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30203"/>
                </a:solidFill>
                <a:latin typeface="Lato Bold"/>
                <a:ea typeface="Lato Bold"/>
                <a:cs typeface="Lato Bold"/>
                <a:sym typeface="Lato Bold"/>
              </a:rPr>
              <a:t>Competitors = transaction only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68537" y="3719435"/>
            <a:ext cx="6348049" cy="159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6"/>
              </a:lnSpc>
              <a:spcBef>
                <a:spcPct val="0"/>
              </a:spcBef>
            </a:pPr>
            <a:r>
              <a:rPr lang="en-US" sz="3018" b="1">
                <a:solidFill>
                  <a:srgbClr val="030203"/>
                </a:solidFill>
                <a:latin typeface="Lato Bold"/>
                <a:ea typeface="Lato Bold"/>
                <a:cs typeface="Lato Bold"/>
                <a:sym typeface="Lato Bold"/>
              </a:rPr>
              <a:t>PlayLocal = community-driven platform + real business value for owners.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54629" y="7746146"/>
            <a:ext cx="6576649" cy="107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30203"/>
                </a:solidFill>
                <a:latin typeface="Lato Bold"/>
                <a:ea typeface="Lato Bold"/>
                <a:cs typeface="Lato Bold"/>
                <a:sym typeface="Lato Bold"/>
              </a:rPr>
              <a:t>Difficult to replicate due to integrated loyalty &amp; social systems.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633090" y="8022371"/>
            <a:ext cx="6823913" cy="53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30203"/>
                </a:solidFill>
                <a:latin typeface="Lato Bold"/>
                <a:ea typeface="Lato Bold"/>
                <a:cs typeface="Lato Bold"/>
                <a:sym typeface="Lato Bold"/>
              </a:rPr>
              <a:t>Data-driven proof of ROI for owners.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116894" y="-328376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410612">
            <a:off x="15236894" y="3514366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0" y="1957308"/>
            <a:ext cx="7172630" cy="644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7"/>
              </a:lnSpc>
            </a:pPr>
            <a:r>
              <a:rPr lang="en-US" sz="4242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MARKET &amp; OPPORTUNITY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8041" y="2599863"/>
            <a:ext cx="8304816" cy="788145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144000" y="3201816"/>
            <a:ext cx="6823913" cy="839660"/>
            <a:chOff x="0" y="0"/>
            <a:chExt cx="1797245" cy="2211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8359" y="4641551"/>
            <a:ext cx="6823913" cy="839660"/>
            <a:chOff x="0" y="0"/>
            <a:chExt cx="1797245" cy="2211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FF9F29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92717" y="6290836"/>
            <a:ext cx="6823913" cy="839660"/>
            <a:chOff x="0" y="0"/>
            <a:chExt cx="1797245" cy="2211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608890" y="7034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28700" y="703495"/>
            <a:ext cx="15338748" cy="650410"/>
            <a:chOff x="0" y="0"/>
            <a:chExt cx="4039835" cy="1713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39835" cy="171301"/>
            </a:xfrm>
            <a:custGeom>
              <a:avLst/>
              <a:gdLst/>
              <a:ahLst/>
              <a:cxnLst/>
              <a:rect l="l" t="t" r="r" b="b"/>
              <a:pathLst>
                <a:path w="4039835" h="171301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41018"/>
                  </a:lnTo>
                  <a:cubicBezTo>
                    <a:pt x="4039835" y="157743"/>
                    <a:pt x="4026276" y="171301"/>
                    <a:pt x="4009551" y="171301"/>
                  </a:cubicBezTo>
                  <a:lnTo>
                    <a:pt x="30284" y="171301"/>
                  </a:lnTo>
                  <a:cubicBezTo>
                    <a:pt x="13559" y="171301"/>
                    <a:pt x="0" y="157743"/>
                    <a:pt x="0" y="141018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039835" cy="209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44000" y="3350851"/>
            <a:ext cx="68239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Fast-growing amateur sports market in Egypt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70759" y="4656345"/>
            <a:ext cx="682391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High demand for football &amp; booming interest in padel tennis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44549" y="6305231"/>
            <a:ext cx="5923363" cy="84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413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Hundreds of venues in Greater Cairo with limited digital tools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318359" y="8178723"/>
            <a:ext cx="6976313" cy="839660"/>
            <a:chOff x="0" y="0"/>
            <a:chExt cx="1837383" cy="22114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37383" cy="221145"/>
            </a:xfrm>
            <a:custGeom>
              <a:avLst/>
              <a:gdLst/>
              <a:ahLst/>
              <a:cxnLst/>
              <a:rect l="l" t="t" r="r" b="b"/>
              <a:pathLst>
                <a:path w="1837383" h="221145">
                  <a:moveTo>
                    <a:pt x="66585" y="0"/>
                  </a:moveTo>
                  <a:lnTo>
                    <a:pt x="1770798" y="0"/>
                  </a:lnTo>
                  <a:cubicBezTo>
                    <a:pt x="1807572" y="0"/>
                    <a:pt x="1837383" y="29811"/>
                    <a:pt x="1837383" y="66585"/>
                  </a:cubicBezTo>
                  <a:lnTo>
                    <a:pt x="1837383" y="154560"/>
                  </a:lnTo>
                  <a:cubicBezTo>
                    <a:pt x="1837383" y="191334"/>
                    <a:pt x="1807572" y="221145"/>
                    <a:pt x="1770798" y="221145"/>
                  </a:cubicBezTo>
                  <a:lnTo>
                    <a:pt x="66585" y="221145"/>
                  </a:lnTo>
                  <a:cubicBezTo>
                    <a:pt x="29811" y="221145"/>
                    <a:pt x="0" y="191334"/>
                    <a:pt x="0" y="154560"/>
                  </a:cubicBezTo>
                  <a:lnTo>
                    <a:pt x="0" y="66585"/>
                  </a:lnTo>
                  <a:cubicBezTo>
                    <a:pt x="0" y="29811"/>
                    <a:pt x="29811" y="0"/>
                    <a:pt x="66585" y="0"/>
                  </a:cubicBezTo>
                  <a:close/>
                </a:path>
              </a:pathLst>
            </a:custGeom>
            <a:solidFill>
              <a:srgbClr val="FF9F29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837383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318359" y="8206122"/>
            <a:ext cx="697631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Current competitors: Probal, Mal3abak  </a:t>
            </a:r>
            <a:r>
              <a:rPr lang="ar-EG" sz="20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  <a:rtl/>
              </a:rPr>
              <a:t>ملاعب مصر</a:t>
            </a:r>
            <a:r>
              <a:rPr lang="en-US" sz="20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, Yalla Hagz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817513" y="-3911527"/>
            <a:ext cx="7470487" cy="5397427"/>
          </a:xfrm>
          <a:custGeom>
            <a:avLst/>
            <a:gdLst/>
            <a:ahLst/>
            <a:cxnLst/>
            <a:rect l="l" t="t" r="r" b="b"/>
            <a:pathLst>
              <a:path w="7470487" h="539742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12716471" y="-2096942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48321" y="643694"/>
            <a:ext cx="819567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MODEL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4" y="1857187"/>
            <a:ext cx="7533805" cy="757292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128737" y="2488264"/>
            <a:ext cx="8713485" cy="1964553"/>
            <a:chOff x="0" y="0"/>
            <a:chExt cx="2294910" cy="5174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4910" cy="517413"/>
            </a:xfrm>
            <a:custGeom>
              <a:avLst/>
              <a:gdLst/>
              <a:ahLst/>
              <a:cxnLst/>
              <a:rect l="l" t="t" r="r" b="b"/>
              <a:pathLst>
                <a:path w="2294910" h="517413">
                  <a:moveTo>
                    <a:pt x="53310" y="0"/>
                  </a:moveTo>
                  <a:lnTo>
                    <a:pt x="2241600" y="0"/>
                  </a:lnTo>
                  <a:cubicBezTo>
                    <a:pt x="2271042" y="0"/>
                    <a:pt x="2294910" y="23868"/>
                    <a:pt x="2294910" y="53310"/>
                  </a:cubicBezTo>
                  <a:lnTo>
                    <a:pt x="2294910" y="464103"/>
                  </a:lnTo>
                  <a:cubicBezTo>
                    <a:pt x="2294910" y="478242"/>
                    <a:pt x="2289293" y="491802"/>
                    <a:pt x="2279296" y="501799"/>
                  </a:cubicBezTo>
                  <a:cubicBezTo>
                    <a:pt x="2269298" y="511797"/>
                    <a:pt x="2255738" y="517413"/>
                    <a:pt x="2241600" y="517413"/>
                  </a:cubicBezTo>
                  <a:lnTo>
                    <a:pt x="53310" y="517413"/>
                  </a:lnTo>
                  <a:cubicBezTo>
                    <a:pt x="39171" y="517413"/>
                    <a:pt x="25612" y="511797"/>
                    <a:pt x="15614" y="501799"/>
                  </a:cubicBezTo>
                  <a:cubicBezTo>
                    <a:pt x="5617" y="491802"/>
                    <a:pt x="0" y="478242"/>
                    <a:pt x="0" y="464103"/>
                  </a:cubicBezTo>
                  <a:lnTo>
                    <a:pt x="0" y="53310"/>
                  </a:lnTo>
                  <a:cubicBezTo>
                    <a:pt x="0" y="39171"/>
                    <a:pt x="5617" y="25612"/>
                    <a:pt x="15614" y="15614"/>
                  </a:cubicBezTo>
                  <a:cubicBezTo>
                    <a:pt x="25612" y="5617"/>
                    <a:pt x="39171" y="0"/>
                    <a:pt x="5331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294910" cy="59361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599"/>
                </a:lnSpc>
              </a:pPr>
              <a:r>
                <a:rPr lang="en-US" sz="3999" b="1">
                  <a:solidFill>
                    <a:srgbClr val="E5E1DA"/>
                  </a:solidFill>
                  <a:latin typeface="Lato Bold"/>
                  <a:ea typeface="Lato Bold"/>
                  <a:cs typeface="Lato Bold"/>
                  <a:sym typeface="Lato Bold"/>
                </a:rPr>
                <a:t>Commission per booking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28737" y="5036934"/>
            <a:ext cx="8713485" cy="1804946"/>
            <a:chOff x="0" y="0"/>
            <a:chExt cx="2294910" cy="4753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94910" cy="475377"/>
            </a:xfrm>
            <a:custGeom>
              <a:avLst/>
              <a:gdLst/>
              <a:ahLst/>
              <a:cxnLst/>
              <a:rect l="l" t="t" r="r" b="b"/>
              <a:pathLst>
                <a:path w="2294910" h="475377">
                  <a:moveTo>
                    <a:pt x="53310" y="0"/>
                  </a:moveTo>
                  <a:lnTo>
                    <a:pt x="2241600" y="0"/>
                  </a:lnTo>
                  <a:cubicBezTo>
                    <a:pt x="2271042" y="0"/>
                    <a:pt x="2294910" y="23868"/>
                    <a:pt x="2294910" y="53310"/>
                  </a:cubicBezTo>
                  <a:lnTo>
                    <a:pt x="2294910" y="422067"/>
                  </a:lnTo>
                  <a:cubicBezTo>
                    <a:pt x="2294910" y="436205"/>
                    <a:pt x="2289293" y="449765"/>
                    <a:pt x="2279296" y="459763"/>
                  </a:cubicBezTo>
                  <a:cubicBezTo>
                    <a:pt x="2269298" y="469760"/>
                    <a:pt x="2255738" y="475377"/>
                    <a:pt x="2241600" y="475377"/>
                  </a:cubicBezTo>
                  <a:lnTo>
                    <a:pt x="53310" y="475377"/>
                  </a:lnTo>
                  <a:cubicBezTo>
                    <a:pt x="39171" y="475377"/>
                    <a:pt x="25612" y="469760"/>
                    <a:pt x="15614" y="459763"/>
                  </a:cubicBezTo>
                  <a:cubicBezTo>
                    <a:pt x="5617" y="449765"/>
                    <a:pt x="0" y="436205"/>
                    <a:pt x="0" y="422067"/>
                  </a:cubicBezTo>
                  <a:lnTo>
                    <a:pt x="0" y="53310"/>
                  </a:lnTo>
                  <a:cubicBezTo>
                    <a:pt x="0" y="39171"/>
                    <a:pt x="5617" y="25612"/>
                    <a:pt x="15614" y="15614"/>
                  </a:cubicBezTo>
                  <a:cubicBezTo>
                    <a:pt x="25612" y="5617"/>
                    <a:pt x="39171" y="0"/>
                    <a:pt x="53310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294910" cy="55157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459"/>
                </a:lnSpc>
              </a:pPr>
              <a:r>
                <a:rPr lang="en-US" sz="3899" b="1">
                  <a:solidFill>
                    <a:srgbClr val="E5E1DA"/>
                  </a:solidFill>
                  <a:latin typeface="Lato Bold"/>
                  <a:ea typeface="Lato Bold"/>
                  <a:cs typeface="Lato Bold"/>
                  <a:sym typeface="Lato Bold"/>
                </a:rPr>
                <a:t>Premium subscription (PlayLocal Pro)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11870" y="7422905"/>
            <a:ext cx="8947219" cy="2113810"/>
            <a:chOff x="0" y="0"/>
            <a:chExt cx="2356469" cy="5567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6469" cy="556724"/>
            </a:xfrm>
            <a:custGeom>
              <a:avLst/>
              <a:gdLst/>
              <a:ahLst/>
              <a:cxnLst/>
              <a:rect l="l" t="t" r="r" b="b"/>
              <a:pathLst>
                <a:path w="2356469" h="556724">
                  <a:moveTo>
                    <a:pt x="51917" y="0"/>
                  </a:moveTo>
                  <a:lnTo>
                    <a:pt x="2304552" y="0"/>
                  </a:lnTo>
                  <a:cubicBezTo>
                    <a:pt x="2333225" y="0"/>
                    <a:pt x="2356469" y="23244"/>
                    <a:pt x="2356469" y="51917"/>
                  </a:cubicBezTo>
                  <a:lnTo>
                    <a:pt x="2356469" y="504806"/>
                  </a:lnTo>
                  <a:cubicBezTo>
                    <a:pt x="2356469" y="533480"/>
                    <a:pt x="2333225" y="556724"/>
                    <a:pt x="2304552" y="556724"/>
                  </a:cubicBezTo>
                  <a:lnTo>
                    <a:pt x="51917" y="556724"/>
                  </a:lnTo>
                  <a:cubicBezTo>
                    <a:pt x="23244" y="556724"/>
                    <a:pt x="0" y="533480"/>
                    <a:pt x="0" y="504806"/>
                  </a:cubicBezTo>
                  <a:lnTo>
                    <a:pt x="0" y="51917"/>
                  </a:lnTo>
                  <a:cubicBezTo>
                    <a:pt x="0" y="23244"/>
                    <a:pt x="23244" y="0"/>
                    <a:pt x="51917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356469" cy="63292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319"/>
                </a:lnSpc>
              </a:pPr>
              <a:r>
                <a:rPr lang="en-US" sz="3799" b="1">
                  <a:solidFill>
                    <a:srgbClr val="E5E1DA"/>
                  </a:solidFill>
                  <a:latin typeface="Lato Bold"/>
                  <a:ea typeface="Lato Bold"/>
                  <a:cs typeface="Lato Bold"/>
                  <a:sym typeface="Lato Bold"/>
                </a:rPr>
                <a:t>Future revenue: e-commerce, academy booking, value-added services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83476" flipV="1">
            <a:off x="-6307533" y="-2442725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72182" y="7222393"/>
            <a:ext cx="6195600" cy="3384081"/>
          </a:xfrm>
          <a:custGeom>
            <a:avLst/>
            <a:gdLst/>
            <a:ahLst/>
            <a:cxnLst/>
            <a:rect l="l" t="t" r="r" b="b"/>
            <a:pathLst>
              <a:path w="6195600" h="3384081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b="-143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989508" y="2399150"/>
            <a:ext cx="7298492" cy="7630341"/>
            <a:chOff x="0" y="0"/>
            <a:chExt cx="1130727" cy="118213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0727" cy="1182139"/>
            </a:xfrm>
            <a:custGeom>
              <a:avLst/>
              <a:gdLst/>
              <a:ahLst/>
              <a:cxnLst/>
              <a:rect l="l" t="t" r="r" b="b"/>
              <a:pathLst>
                <a:path w="1130727" h="1182139">
                  <a:moveTo>
                    <a:pt x="24397" y="0"/>
                  </a:moveTo>
                  <a:lnTo>
                    <a:pt x="1106330" y="0"/>
                  </a:lnTo>
                  <a:cubicBezTo>
                    <a:pt x="1119804" y="0"/>
                    <a:pt x="1130727" y="10923"/>
                    <a:pt x="1130727" y="24397"/>
                  </a:cubicBezTo>
                  <a:lnTo>
                    <a:pt x="1130727" y="1157742"/>
                  </a:lnTo>
                  <a:cubicBezTo>
                    <a:pt x="1130727" y="1171216"/>
                    <a:pt x="1119804" y="1182139"/>
                    <a:pt x="1106330" y="1182139"/>
                  </a:cubicBezTo>
                  <a:lnTo>
                    <a:pt x="24397" y="1182139"/>
                  </a:lnTo>
                  <a:cubicBezTo>
                    <a:pt x="10923" y="1182139"/>
                    <a:pt x="0" y="1171216"/>
                    <a:pt x="0" y="1157742"/>
                  </a:cubicBezTo>
                  <a:lnTo>
                    <a:pt x="0" y="24397"/>
                  </a:lnTo>
                  <a:cubicBezTo>
                    <a:pt x="0" y="10923"/>
                    <a:pt x="10923" y="0"/>
                    <a:pt x="24397" y="0"/>
                  </a:cubicBezTo>
                  <a:close/>
                </a:path>
              </a:pathLst>
            </a:custGeom>
            <a:blipFill>
              <a:blip r:embed="rId4"/>
              <a:stretch>
                <a:fillRect l="-28459" r="-284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0861" y="2151795"/>
            <a:ext cx="10199514" cy="2466668"/>
            <a:chOff x="0" y="0"/>
            <a:chExt cx="2686292" cy="6496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86292" cy="649657"/>
            </a:xfrm>
            <a:custGeom>
              <a:avLst/>
              <a:gdLst/>
              <a:ahLst/>
              <a:cxnLst/>
              <a:rect l="l" t="t" r="r" b="b"/>
              <a:pathLst>
                <a:path w="2686292" h="649657">
                  <a:moveTo>
                    <a:pt x="15181" y="0"/>
                  </a:moveTo>
                  <a:lnTo>
                    <a:pt x="2671111" y="0"/>
                  </a:lnTo>
                  <a:cubicBezTo>
                    <a:pt x="2675137" y="0"/>
                    <a:pt x="2678998" y="1599"/>
                    <a:pt x="2681845" y="4446"/>
                  </a:cubicBezTo>
                  <a:cubicBezTo>
                    <a:pt x="2684693" y="7293"/>
                    <a:pt x="2686292" y="11155"/>
                    <a:pt x="2686292" y="15181"/>
                  </a:cubicBezTo>
                  <a:lnTo>
                    <a:pt x="2686292" y="634476"/>
                  </a:lnTo>
                  <a:cubicBezTo>
                    <a:pt x="2686292" y="638503"/>
                    <a:pt x="2684693" y="642364"/>
                    <a:pt x="2681845" y="645211"/>
                  </a:cubicBezTo>
                  <a:cubicBezTo>
                    <a:pt x="2678998" y="648058"/>
                    <a:pt x="2675137" y="649657"/>
                    <a:pt x="2671111" y="649657"/>
                  </a:cubicBezTo>
                  <a:lnTo>
                    <a:pt x="15181" y="649657"/>
                  </a:lnTo>
                  <a:cubicBezTo>
                    <a:pt x="11155" y="649657"/>
                    <a:pt x="7293" y="648058"/>
                    <a:pt x="4446" y="645211"/>
                  </a:cubicBezTo>
                  <a:cubicBezTo>
                    <a:pt x="1599" y="642364"/>
                    <a:pt x="0" y="638503"/>
                    <a:pt x="0" y="634476"/>
                  </a:cubicBezTo>
                  <a:lnTo>
                    <a:pt x="0" y="15181"/>
                  </a:lnTo>
                  <a:cubicBezTo>
                    <a:pt x="0" y="11155"/>
                    <a:pt x="1599" y="7293"/>
                    <a:pt x="4446" y="4446"/>
                  </a:cubicBezTo>
                  <a:cubicBezTo>
                    <a:pt x="7293" y="1599"/>
                    <a:pt x="11155" y="0"/>
                    <a:pt x="1518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86292" cy="687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0861" y="4937238"/>
            <a:ext cx="10199514" cy="2521621"/>
            <a:chOff x="0" y="0"/>
            <a:chExt cx="2686292" cy="6641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86292" cy="664131"/>
            </a:xfrm>
            <a:custGeom>
              <a:avLst/>
              <a:gdLst/>
              <a:ahLst/>
              <a:cxnLst/>
              <a:rect l="l" t="t" r="r" b="b"/>
              <a:pathLst>
                <a:path w="2686292" h="664131">
                  <a:moveTo>
                    <a:pt x="15181" y="0"/>
                  </a:moveTo>
                  <a:lnTo>
                    <a:pt x="2671111" y="0"/>
                  </a:lnTo>
                  <a:cubicBezTo>
                    <a:pt x="2675137" y="0"/>
                    <a:pt x="2678998" y="1599"/>
                    <a:pt x="2681845" y="4446"/>
                  </a:cubicBezTo>
                  <a:cubicBezTo>
                    <a:pt x="2684693" y="7293"/>
                    <a:pt x="2686292" y="11155"/>
                    <a:pt x="2686292" y="15181"/>
                  </a:cubicBezTo>
                  <a:lnTo>
                    <a:pt x="2686292" y="648950"/>
                  </a:lnTo>
                  <a:cubicBezTo>
                    <a:pt x="2686292" y="652976"/>
                    <a:pt x="2684693" y="656837"/>
                    <a:pt x="2681845" y="659684"/>
                  </a:cubicBezTo>
                  <a:cubicBezTo>
                    <a:pt x="2678998" y="662531"/>
                    <a:pt x="2675137" y="664131"/>
                    <a:pt x="2671111" y="664131"/>
                  </a:cubicBezTo>
                  <a:lnTo>
                    <a:pt x="15181" y="664131"/>
                  </a:lnTo>
                  <a:cubicBezTo>
                    <a:pt x="11155" y="664131"/>
                    <a:pt x="7293" y="662531"/>
                    <a:pt x="4446" y="659684"/>
                  </a:cubicBezTo>
                  <a:cubicBezTo>
                    <a:pt x="1599" y="656837"/>
                    <a:pt x="0" y="652976"/>
                    <a:pt x="0" y="648950"/>
                  </a:cubicBezTo>
                  <a:lnTo>
                    <a:pt x="0" y="15181"/>
                  </a:lnTo>
                  <a:cubicBezTo>
                    <a:pt x="0" y="11155"/>
                    <a:pt x="1599" y="7293"/>
                    <a:pt x="4446" y="4446"/>
                  </a:cubicBezTo>
                  <a:cubicBezTo>
                    <a:pt x="7293" y="1599"/>
                    <a:pt x="11155" y="0"/>
                    <a:pt x="1518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686292" cy="702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0861" y="7640170"/>
            <a:ext cx="10199514" cy="2548527"/>
            <a:chOff x="0" y="0"/>
            <a:chExt cx="2686292" cy="6712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86292" cy="671217"/>
            </a:xfrm>
            <a:custGeom>
              <a:avLst/>
              <a:gdLst/>
              <a:ahLst/>
              <a:cxnLst/>
              <a:rect l="l" t="t" r="r" b="b"/>
              <a:pathLst>
                <a:path w="2686292" h="671217">
                  <a:moveTo>
                    <a:pt x="15181" y="0"/>
                  </a:moveTo>
                  <a:lnTo>
                    <a:pt x="2671111" y="0"/>
                  </a:lnTo>
                  <a:cubicBezTo>
                    <a:pt x="2675137" y="0"/>
                    <a:pt x="2678998" y="1599"/>
                    <a:pt x="2681845" y="4446"/>
                  </a:cubicBezTo>
                  <a:cubicBezTo>
                    <a:pt x="2684693" y="7293"/>
                    <a:pt x="2686292" y="11155"/>
                    <a:pt x="2686292" y="15181"/>
                  </a:cubicBezTo>
                  <a:lnTo>
                    <a:pt x="2686292" y="656036"/>
                  </a:lnTo>
                  <a:cubicBezTo>
                    <a:pt x="2686292" y="660062"/>
                    <a:pt x="2684693" y="663924"/>
                    <a:pt x="2681845" y="666771"/>
                  </a:cubicBezTo>
                  <a:cubicBezTo>
                    <a:pt x="2678998" y="669618"/>
                    <a:pt x="2675137" y="671217"/>
                    <a:pt x="2671111" y="671217"/>
                  </a:cubicBezTo>
                  <a:lnTo>
                    <a:pt x="15181" y="671217"/>
                  </a:lnTo>
                  <a:cubicBezTo>
                    <a:pt x="11155" y="671217"/>
                    <a:pt x="7293" y="669618"/>
                    <a:pt x="4446" y="666771"/>
                  </a:cubicBezTo>
                  <a:cubicBezTo>
                    <a:pt x="1599" y="663924"/>
                    <a:pt x="0" y="660062"/>
                    <a:pt x="0" y="656036"/>
                  </a:cubicBezTo>
                  <a:lnTo>
                    <a:pt x="0" y="15181"/>
                  </a:lnTo>
                  <a:cubicBezTo>
                    <a:pt x="0" y="11155"/>
                    <a:pt x="1599" y="7293"/>
                    <a:pt x="4446" y="4446"/>
                  </a:cubicBezTo>
                  <a:cubicBezTo>
                    <a:pt x="7293" y="1599"/>
                    <a:pt x="11155" y="0"/>
                    <a:pt x="1518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86292" cy="70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52334" y="269875"/>
            <a:ext cx="923717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Roadmap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5025" y="2698694"/>
            <a:ext cx="10245350" cy="129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Phase 1 : MVP – booking, OTP, profiles, Player Finder, booking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7123" y="5617019"/>
            <a:ext cx="10199514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Phase 2 : AI league management, partner academy/physiotherapy directory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7123" y="8458984"/>
            <a:ext cx="9993252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Phase 3 : E-commerce store, inventory management, academy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63981"/>
            <a:ext cx="174111" cy="150369"/>
          </a:xfrm>
          <a:custGeom>
            <a:avLst/>
            <a:gdLst/>
            <a:ahLst/>
            <a:cxnLst/>
            <a:rect l="l" t="t" r="r" b="b"/>
            <a:pathLst>
              <a:path w="174111" h="150369">
                <a:moveTo>
                  <a:pt x="0" y="0"/>
                </a:moveTo>
                <a:lnTo>
                  <a:pt x="174111" y="0"/>
                </a:lnTo>
                <a:lnTo>
                  <a:pt x="174111" y="150368"/>
                </a:lnTo>
                <a:lnTo>
                  <a:pt x="0" y="150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4169411" y="5706730"/>
            <a:ext cx="4118589" cy="4580270"/>
            <a:chOff x="0" y="0"/>
            <a:chExt cx="797137" cy="8864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97137" cy="886494"/>
            </a:xfrm>
            <a:custGeom>
              <a:avLst/>
              <a:gdLst/>
              <a:ahLst/>
              <a:cxnLst/>
              <a:rect l="l" t="t" r="r" b="b"/>
              <a:pathLst>
                <a:path w="797137" h="886494">
                  <a:moveTo>
                    <a:pt x="0" y="0"/>
                  </a:moveTo>
                  <a:lnTo>
                    <a:pt x="797137" y="0"/>
                  </a:lnTo>
                  <a:lnTo>
                    <a:pt x="797137" y="886494"/>
                  </a:lnTo>
                  <a:lnTo>
                    <a:pt x="0" y="886494"/>
                  </a:lnTo>
                  <a:close/>
                </a:path>
              </a:pathLst>
            </a:custGeom>
            <a:blipFill>
              <a:blip r:embed="rId4"/>
              <a:stretch>
                <a:fillRect t="-17482" b="-174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30006" y="840105"/>
            <a:ext cx="780893" cy="1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 spc="-66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Borcelle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1159599" y="0"/>
            <a:ext cx="6540996" cy="3417369"/>
            <a:chOff x="0" y="0"/>
            <a:chExt cx="559235" cy="2921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9235" cy="292174"/>
            </a:xfrm>
            <a:custGeom>
              <a:avLst/>
              <a:gdLst/>
              <a:ahLst/>
              <a:cxnLst/>
              <a:rect l="l" t="t" r="r" b="b"/>
              <a:pathLst>
                <a:path w="559235" h="292174">
                  <a:moveTo>
                    <a:pt x="203200" y="0"/>
                  </a:moveTo>
                  <a:lnTo>
                    <a:pt x="559235" y="0"/>
                  </a:lnTo>
                  <a:lnTo>
                    <a:pt x="356035" y="292174"/>
                  </a:lnTo>
                  <a:lnTo>
                    <a:pt x="0" y="29217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t="-13761" b="-137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33976" y="882965"/>
            <a:ext cx="5677419" cy="139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39"/>
              </a:lnSpc>
              <a:spcBef>
                <a:spcPct val="0"/>
              </a:spcBef>
            </a:pPr>
            <a:r>
              <a:rPr lang="en-US" sz="8099" b="1" i="1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Closing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847" y="3751154"/>
            <a:ext cx="16765011" cy="15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PlayLocal connects players &amp; venue owners in a complete sports experience.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2191" y="5961191"/>
            <a:ext cx="13710750" cy="15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Mission: Build a strong sports community in Egypt &amp; beyond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01584" y="3826928"/>
            <a:ext cx="4423085" cy="2420634"/>
          </a:xfrm>
          <a:custGeom>
            <a:avLst/>
            <a:gdLst/>
            <a:ahLst/>
            <a:cxnLst/>
            <a:rect l="l" t="t" r="r" b="b"/>
            <a:pathLst>
              <a:path w="4423085" h="2420634">
                <a:moveTo>
                  <a:pt x="0" y="0"/>
                </a:moveTo>
                <a:lnTo>
                  <a:pt x="4423085" y="0"/>
                </a:lnTo>
                <a:lnTo>
                  <a:pt x="4423085" y="2420633"/>
                </a:lnTo>
                <a:lnTo>
                  <a:pt x="0" y="24206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351304" y="9191625"/>
            <a:ext cx="7490460" cy="52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Don't Just Book a Game. Build a Community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8665" y="3213525"/>
            <a:ext cx="11411477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7026" y="5415709"/>
            <a:ext cx="11755247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 flipV="1">
            <a:off x="12121673" y="-938237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77667" y="1839074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25985" y="713019"/>
            <a:ext cx="7273915" cy="202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TODAY'S 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4052" y="3925370"/>
            <a:ext cx="54416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Introduction About PlayLocal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526" y="3934895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4052" y="5064145"/>
            <a:ext cx="54416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5526" y="50736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4052" y="6200795"/>
            <a:ext cx="54416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Our 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5526" y="621032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4052" y="7337445"/>
            <a:ext cx="54416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Target Market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5526" y="73469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4052" y="8474096"/>
            <a:ext cx="54416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Key 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5526" y="8483621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1293" y="3926433"/>
            <a:ext cx="54416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Competitive Advantage (USP)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22767" y="3935958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21293" y="5065208"/>
            <a:ext cx="54416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Market &amp; Competitors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22767" y="50747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65260" y="6379865"/>
            <a:ext cx="544164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Revenue Model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26568" y="6415425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21293" y="7110436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8926568" y="7542551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22767" y="8687456"/>
            <a:ext cx="7424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83381" y="7542551"/>
            <a:ext cx="544164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Development Roadmap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73209" y="8679201"/>
            <a:ext cx="1514810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Closing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437383" y="4802688"/>
            <a:ext cx="8729104" cy="681625"/>
            <a:chOff x="0" y="0"/>
            <a:chExt cx="2299023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023" cy="179523"/>
            </a:xfrm>
            <a:custGeom>
              <a:avLst/>
              <a:gdLst/>
              <a:ahLst/>
              <a:cxnLst/>
              <a:rect l="l" t="t" r="r" b="b"/>
              <a:pathLst>
                <a:path w="2299023" h="1795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74588" y="926782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574588" y="3014520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574588" y="5293291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0435729">
            <a:off x="-696093" y="-378046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12524" y="8334375"/>
            <a:ext cx="768432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8622072" y="7327701"/>
            <a:ext cx="362231" cy="493594"/>
          </a:xfrm>
          <a:custGeom>
            <a:avLst/>
            <a:gdLst/>
            <a:ahLst/>
            <a:cxnLst/>
            <a:rect l="l" t="t" r="r" b="b"/>
            <a:pathLst>
              <a:path w="362231" h="493594">
                <a:moveTo>
                  <a:pt x="0" y="0"/>
                </a:moveTo>
                <a:lnTo>
                  <a:pt x="362231" y="0"/>
                </a:lnTo>
                <a:lnTo>
                  <a:pt x="362231" y="493594"/>
                </a:lnTo>
                <a:lnTo>
                  <a:pt x="0" y="493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21" r="-176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-713358">
            <a:off x="-973106" y="60541"/>
            <a:ext cx="8986755" cy="5709061"/>
            <a:chOff x="0" y="0"/>
            <a:chExt cx="972612" cy="6178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2612" cy="617876"/>
            </a:xfrm>
            <a:custGeom>
              <a:avLst/>
              <a:gdLst/>
              <a:ahLst/>
              <a:cxnLst/>
              <a:rect l="l" t="t" r="r" b="b"/>
              <a:pathLst>
                <a:path w="972612" h="617876">
                  <a:moveTo>
                    <a:pt x="203200" y="0"/>
                  </a:moveTo>
                  <a:lnTo>
                    <a:pt x="972612" y="0"/>
                  </a:lnTo>
                  <a:lnTo>
                    <a:pt x="769412" y="617876"/>
                  </a:lnTo>
                  <a:lnTo>
                    <a:pt x="0" y="617876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t="-2470" b="-2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798106" y="869632"/>
            <a:ext cx="7323428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Difficulty in organizing and booking amateur sports games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65370" y="3043375"/>
            <a:ext cx="679248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Hard to find replacement players for last-minute cancellations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65370" y="5322146"/>
            <a:ext cx="7234937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Venue owners lack digital tools for efficient booking and 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53136" y="7449396"/>
            <a:ext cx="8880802" cy="98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Existing solutions focus only on transactions, ignoring the social aspect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8625315" y="-3776426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0535" y="4910099"/>
            <a:ext cx="705511" cy="722674"/>
          </a:xfrm>
          <a:custGeom>
            <a:avLst/>
            <a:gdLst/>
            <a:ahLst/>
            <a:cxnLst/>
            <a:rect l="l" t="t" r="r" b="b"/>
            <a:pathLst>
              <a:path w="705511" h="722674">
                <a:moveTo>
                  <a:pt x="0" y="0"/>
                </a:moveTo>
                <a:lnTo>
                  <a:pt x="705510" y="0"/>
                </a:lnTo>
                <a:lnTo>
                  <a:pt x="705510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60535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777204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135831" y="4682845"/>
            <a:ext cx="1256063" cy="1359911"/>
          </a:xfrm>
          <a:custGeom>
            <a:avLst/>
            <a:gdLst/>
            <a:ahLst/>
            <a:cxnLst/>
            <a:rect l="l" t="t" r="r" b="b"/>
            <a:pathLst>
              <a:path w="1256063" h="1359911">
                <a:moveTo>
                  <a:pt x="0" y="0"/>
                </a:moveTo>
                <a:lnTo>
                  <a:pt x="1256063" y="0"/>
                </a:lnTo>
                <a:lnTo>
                  <a:pt x="1256063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63073" y="4682845"/>
            <a:ext cx="1359911" cy="1359911"/>
          </a:xfrm>
          <a:custGeom>
            <a:avLst/>
            <a:gdLst/>
            <a:ahLst/>
            <a:cxnLst/>
            <a:rect l="l" t="t" r="r" b="b"/>
            <a:pathLst>
              <a:path w="1359911" h="1359911">
                <a:moveTo>
                  <a:pt x="0" y="0"/>
                </a:moveTo>
                <a:lnTo>
                  <a:pt x="1359911" y="0"/>
                </a:lnTo>
                <a:lnTo>
                  <a:pt x="1359911" y="1359911"/>
                </a:lnTo>
                <a:lnTo>
                  <a:pt x="0" y="1359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793873" y="4910099"/>
            <a:ext cx="717254" cy="722674"/>
          </a:xfrm>
          <a:custGeom>
            <a:avLst/>
            <a:gdLst/>
            <a:ahLst/>
            <a:cxnLst/>
            <a:rect l="l" t="t" r="r" b="b"/>
            <a:pathLst>
              <a:path w="717254" h="722674">
                <a:moveTo>
                  <a:pt x="0" y="0"/>
                </a:moveTo>
                <a:lnTo>
                  <a:pt x="717254" y="0"/>
                </a:lnTo>
                <a:lnTo>
                  <a:pt x="717254" y="722674"/>
                </a:lnTo>
                <a:lnTo>
                  <a:pt x="0" y="7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152500" y="4792769"/>
            <a:ext cx="1504361" cy="1249988"/>
          </a:xfrm>
          <a:custGeom>
            <a:avLst/>
            <a:gdLst/>
            <a:ahLst/>
            <a:cxnLst/>
            <a:rect l="l" t="t" r="r" b="b"/>
            <a:pathLst>
              <a:path w="1504361" h="1249988">
                <a:moveTo>
                  <a:pt x="0" y="0"/>
                </a:moveTo>
                <a:lnTo>
                  <a:pt x="1504361" y="0"/>
                </a:lnTo>
                <a:lnTo>
                  <a:pt x="1504361" y="1249987"/>
                </a:lnTo>
                <a:lnTo>
                  <a:pt x="0" y="1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60535" y="6395181"/>
            <a:ext cx="5198502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A comprehensive platform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023" y="7697567"/>
            <a:ext cx="4733925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focused on building a sports community and Social features to connect players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59785" y="1634845"/>
            <a:ext cx="11857006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Our Innovative Solutions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77204" y="6395181"/>
            <a:ext cx="4733925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Powerful tools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77204" y="7889337"/>
            <a:ext cx="4733925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for players and venue owners to increase engagement and revenue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93873" y="6395181"/>
            <a:ext cx="4733593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Data analytics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93873" y="7889337"/>
            <a:ext cx="4733593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to prove platform value to venue owners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152500" y="-552050"/>
            <a:ext cx="5478775" cy="4745418"/>
            <a:chOff x="0" y="0"/>
            <a:chExt cx="703808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03808" cy="609600"/>
            </a:xfrm>
            <a:custGeom>
              <a:avLst/>
              <a:gdLst/>
              <a:ahLst/>
              <a:cxnLst/>
              <a:rect l="l" t="t" r="r" b="b"/>
              <a:pathLst>
                <a:path w="703808" h="609600">
                  <a:moveTo>
                    <a:pt x="203200" y="0"/>
                  </a:moveTo>
                  <a:lnTo>
                    <a:pt x="703808" y="0"/>
                  </a:lnTo>
                  <a:lnTo>
                    <a:pt x="50060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11"/>
              <a:stretch>
                <a:fillRect l="-32645" t="-16524" r="-32564" b="-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587832" y="-1381158"/>
            <a:ext cx="5255983" cy="4819716"/>
            <a:chOff x="0" y="0"/>
            <a:chExt cx="664779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4779" cy="609600"/>
            </a:xfrm>
            <a:custGeom>
              <a:avLst/>
              <a:gdLst/>
              <a:ahLst/>
              <a:cxnLst/>
              <a:rect l="l" t="t" r="r" b="b"/>
              <a:pathLst>
                <a:path w="664779" h="609600">
                  <a:moveTo>
                    <a:pt x="203200" y="0"/>
                  </a:moveTo>
                  <a:lnTo>
                    <a:pt x="664779" y="0"/>
                  </a:lnTo>
                  <a:lnTo>
                    <a:pt x="46157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12"/>
              <a:stretch>
                <a:fillRect l="-36224" r="-14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0852" y="8465868"/>
            <a:ext cx="4122715" cy="1561947"/>
          </a:xfrm>
          <a:custGeom>
            <a:avLst/>
            <a:gdLst/>
            <a:ahLst/>
            <a:cxnLst/>
            <a:rect l="l" t="t" r="r" b="b"/>
            <a:pathLst>
              <a:path w="4122715" h="1561947">
                <a:moveTo>
                  <a:pt x="0" y="0"/>
                </a:moveTo>
                <a:lnTo>
                  <a:pt x="4122715" y="0"/>
                </a:lnTo>
                <a:lnTo>
                  <a:pt x="4122715" y="1561946"/>
                </a:lnTo>
                <a:lnTo>
                  <a:pt x="0" y="1561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3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40170" y="5799796"/>
            <a:ext cx="11047830" cy="4487204"/>
          </a:xfrm>
          <a:custGeom>
            <a:avLst/>
            <a:gdLst/>
            <a:ahLst/>
            <a:cxnLst/>
            <a:rect l="l" t="t" r="r" b="b"/>
            <a:pathLst>
              <a:path w="11047830" h="4487204">
                <a:moveTo>
                  <a:pt x="0" y="0"/>
                </a:moveTo>
                <a:lnTo>
                  <a:pt x="11047830" y="0"/>
                </a:lnTo>
                <a:lnTo>
                  <a:pt x="11047830" y="4487204"/>
                </a:lnTo>
                <a:lnTo>
                  <a:pt x="0" y="4487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73" t="-15815" r="-49646" b="-837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944859" y="-297934"/>
            <a:ext cx="5343141" cy="3499758"/>
          </a:xfrm>
          <a:custGeom>
            <a:avLst/>
            <a:gdLst/>
            <a:ahLst/>
            <a:cxnLst/>
            <a:rect l="l" t="t" r="r" b="b"/>
            <a:pathLst>
              <a:path w="5343141" h="3499758">
                <a:moveTo>
                  <a:pt x="0" y="0"/>
                </a:moveTo>
                <a:lnTo>
                  <a:pt x="5343141" y="0"/>
                </a:lnTo>
                <a:lnTo>
                  <a:pt x="5343141" y="3499757"/>
                </a:lnTo>
                <a:lnTo>
                  <a:pt x="0" y="3499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7795" y="224161"/>
            <a:ext cx="6322219" cy="301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b="1" dirty="0">
                <a:solidFill>
                  <a:srgbClr val="F14E63"/>
                </a:solidFill>
                <a:latin typeface="Lato Bold"/>
                <a:ea typeface="Lato Bold"/>
                <a:cs typeface="Lato Bold"/>
                <a:sym typeface="Lato Bold"/>
              </a:rPr>
              <a:t>TARGET MARKET </a:t>
            </a:r>
          </a:p>
          <a:p>
            <a:pPr algn="ctr">
              <a:lnSpc>
                <a:spcPts val="8119"/>
              </a:lnSpc>
              <a:spcBef>
                <a:spcPct val="0"/>
              </a:spcBef>
            </a:pPr>
            <a:endParaRPr lang="en-US" sz="5799" b="1" dirty="0">
              <a:solidFill>
                <a:srgbClr val="F14E63"/>
              </a:solidFill>
              <a:latin typeface="Lato Bold"/>
              <a:ea typeface="Lato Bold"/>
              <a:cs typeface="Lato Bold"/>
              <a:sym typeface="Lato Bold"/>
            </a:endParaRPr>
          </a:p>
          <a:p>
            <a:pPr algn="ctr">
              <a:lnSpc>
                <a:spcPts val="8119"/>
              </a:lnSpc>
              <a:spcBef>
                <a:spcPct val="0"/>
              </a:spcBef>
            </a:pPr>
            <a:endParaRPr lang="en-US" sz="5799" b="1" dirty="0">
              <a:solidFill>
                <a:srgbClr val="F14E63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633" y="2032023"/>
            <a:ext cx="5939367" cy="613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dirty="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-Launch in Greater Cairo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79930" y="3154369"/>
            <a:ext cx="19447861" cy="127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  <a:spcBef>
                <a:spcPct val="0"/>
              </a:spcBef>
            </a:pPr>
            <a:r>
              <a:rPr lang="en-US" sz="367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-High demand for football &amp; booming interest in padel tennis, basket , tennis, volley ball</a:t>
            </a:r>
          </a:p>
          <a:p>
            <a:pPr algn="ctr">
              <a:lnSpc>
                <a:spcPts val="5151"/>
              </a:lnSpc>
              <a:spcBef>
                <a:spcPct val="0"/>
              </a:spcBef>
            </a:pPr>
            <a:endParaRPr lang="en-US" sz="3679" b="1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633" y="4356304"/>
            <a:ext cx="9744194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-Hundreds of venues ready for rapid adoption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88038" y="2106309"/>
            <a:ext cx="2267972" cy="1800536"/>
            <a:chOff x="0" y="0"/>
            <a:chExt cx="351368" cy="278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1368" cy="278950"/>
            </a:xfrm>
            <a:custGeom>
              <a:avLst/>
              <a:gdLst/>
              <a:ahLst/>
              <a:cxnLst/>
              <a:rect l="l" t="t" r="r" b="b"/>
              <a:pathLst>
                <a:path w="351368" h="278950">
                  <a:moveTo>
                    <a:pt x="0" y="0"/>
                  </a:moveTo>
                  <a:lnTo>
                    <a:pt x="351368" y="0"/>
                  </a:lnTo>
                  <a:lnTo>
                    <a:pt x="351368" y="278950"/>
                  </a:lnTo>
                  <a:lnTo>
                    <a:pt x="0" y="278950"/>
                  </a:lnTo>
                  <a:close/>
                </a:path>
              </a:pathLst>
            </a:custGeom>
            <a:blipFill>
              <a:blip r:embed="rId2"/>
              <a:stretch>
                <a:fillRect l="-41595" r="-27871" b="-422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40353" y="2106309"/>
            <a:ext cx="2267972" cy="1800536"/>
            <a:chOff x="0" y="0"/>
            <a:chExt cx="351368" cy="2789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1368" cy="278950"/>
            </a:xfrm>
            <a:custGeom>
              <a:avLst/>
              <a:gdLst/>
              <a:ahLst/>
              <a:cxnLst/>
              <a:rect l="l" t="t" r="r" b="b"/>
              <a:pathLst>
                <a:path w="351368" h="278950">
                  <a:moveTo>
                    <a:pt x="0" y="0"/>
                  </a:moveTo>
                  <a:lnTo>
                    <a:pt x="351368" y="0"/>
                  </a:lnTo>
                  <a:lnTo>
                    <a:pt x="351368" y="278950"/>
                  </a:lnTo>
                  <a:lnTo>
                    <a:pt x="0" y="278950"/>
                  </a:lnTo>
                  <a:close/>
                </a:path>
              </a:pathLst>
            </a:custGeom>
            <a:blipFill>
              <a:blip r:embed="rId3"/>
              <a:stretch>
                <a:fillRect l="-9579" r="-95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14643" y="2106309"/>
            <a:ext cx="2267972" cy="1800536"/>
            <a:chOff x="0" y="0"/>
            <a:chExt cx="351368" cy="2789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1368" cy="278950"/>
            </a:xfrm>
            <a:custGeom>
              <a:avLst/>
              <a:gdLst/>
              <a:ahLst/>
              <a:cxnLst/>
              <a:rect l="l" t="t" r="r" b="b"/>
              <a:pathLst>
                <a:path w="351368" h="278950">
                  <a:moveTo>
                    <a:pt x="0" y="0"/>
                  </a:moveTo>
                  <a:lnTo>
                    <a:pt x="351368" y="0"/>
                  </a:lnTo>
                  <a:lnTo>
                    <a:pt x="351368" y="278950"/>
                  </a:lnTo>
                  <a:lnTo>
                    <a:pt x="0" y="278950"/>
                  </a:lnTo>
                  <a:close/>
                </a:path>
              </a:pathLst>
            </a:custGeom>
            <a:blipFill>
              <a:blip r:embed="rId4"/>
              <a:stretch>
                <a:fillRect l="-9467" r="-94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101811" y="2106309"/>
            <a:ext cx="2267972" cy="1800536"/>
            <a:chOff x="0" y="0"/>
            <a:chExt cx="351368" cy="278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1368" cy="278950"/>
            </a:xfrm>
            <a:custGeom>
              <a:avLst/>
              <a:gdLst/>
              <a:ahLst/>
              <a:cxnLst/>
              <a:rect l="l" t="t" r="r" b="b"/>
              <a:pathLst>
                <a:path w="351368" h="278950">
                  <a:moveTo>
                    <a:pt x="0" y="0"/>
                  </a:moveTo>
                  <a:lnTo>
                    <a:pt x="351368" y="0"/>
                  </a:lnTo>
                  <a:lnTo>
                    <a:pt x="351368" y="278950"/>
                  </a:lnTo>
                  <a:lnTo>
                    <a:pt x="0" y="278950"/>
                  </a:lnTo>
                  <a:close/>
                </a:path>
              </a:pathLst>
            </a:custGeom>
            <a:blipFill>
              <a:blip r:embed="rId5"/>
              <a:stretch>
                <a:fillRect l="-9467" r="-94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70299" y="2106309"/>
            <a:ext cx="2267972" cy="1800536"/>
            <a:chOff x="0" y="0"/>
            <a:chExt cx="351368" cy="2789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1368" cy="278950"/>
            </a:xfrm>
            <a:custGeom>
              <a:avLst/>
              <a:gdLst/>
              <a:ahLst/>
              <a:cxnLst/>
              <a:rect l="l" t="t" r="r" b="b"/>
              <a:pathLst>
                <a:path w="351368" h="278950">
                  <a:moveTo>
                    <a:pt x="0" y="0"/>
                  </a:moveTo>
                  <a:lnTo>
                    <a:pt x="351368" y="0"/>
                  </a:lnTo>
                  <a:lnTo>
                    <a:pt x="351368" y="278950"/>
                  </a:lnTo>
                  <a:lnTo>
                    <a:pt x="0" y="278950"/>
                  </a:lnTo>
                  <a:close/>
                </a:path>
              </a:pathLst>
            </a:custGeom>
            <a:blipFill>
              <a:blip r:embed="rId6"/>
              <a:stretch>
                <a:fillRect l="-9467" r="-94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034172" y="2280465"/>
            <a:ext cx="2267972" cy="1800536"/>
            <a:chOff x="0" y="0"/>
            <a:chExt cx="351368" cy="2789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1368" cy="278950"/>
            </a:xfrm>
            <a:custGeom>
              <a:avLst/>
              <a:gdLst/>
              <a:ahLst/>
              <a:cxnLst/>
              <a:rect l="l" t="t" r="r" b="b"/>
              <a:pathLst>
                <a:path w="351368" h="278950">
                  <a:moveTo>
                    <a:pt x="0" y="0"/>
                  </a:moveTo>
                  <a:lnTo>
                    <a:pt x="351368" y="0"/>
                  </a:lnTo>
                  <a:lnTo>
                    <a:pt x="351368" y="278950"/>
                  </a:lnTo>
                  <a:lnTo>
                    <a:pt x="0" y="278950"/>
                  </a:lnTo>
                  <a:close/>
                </a:path>
              </a:pathLst>
            </a:custGeom>
            <a:blipFill>
              <a:blip r:embed="rId7"/>
              <a:stretch>
                <a:fillRect l="-9579" r="-95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8038" y="-149540"/>
            <a:ext cx="10974865" cy="196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0"/>
              </a:lnSpc>
            </a:pPr>
            <a:r>
              <a:rPr lang="en-US" sz="6592" b="1" spc="-362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Key Features :</a:t>
            </a:r>
          </a:p>
          <a:p>
            <a:pPr algn="l">
              <a:lnSpc>
                <a:spcPts val="6843"/>
              </a:lnSpc>
            </a:pPr>
            <a:r>
              <a:rPr lang="en-US" sz="5703" spc="-31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1- for players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4231696"/>
            <a:ext cx="15492376" cy="587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8"/>
              </a:lnSpc>
              <a:spcBef>
                <a:spcPct val="0"/>
              </a:spcBef>
            </a:pPr>
            <a:r>
              <a:rPr lang="en-US" sz="4113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1-Easy venue search &amp; booking.</a:t>
            </a:r>
          </a:p>
          <a:p>
            <a:pPr>
              <a:lnSpc>
                <a:spcPts val="5758"/>
              </a:lnSpc>
              <a:spcBef>
                <a:spcPct val="0"/>
              </a:spcBef>
            </a:pPr>
            <a:r>
              <a:rPr lang="en-US" sz="4113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2-Player Finder + creative Player Cards.</a:t>
            </a:r>
          </a:p>
          <a:p>
            <a:pPr>
              <a:lnSpc>
                <a:spcPts val="5758"/>
              </a:lnSpc>
              <a:spcBef>
                <a:spcPct val="0"/>
              </a:spcBef>
            </a:pPr>
            <a:r>
              <a:rPr lang="en-US" sz="4113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3-Venue ratings &amp; amenities.</a:t>
            </a:r>
          </a:p>
          <a:p>
            <a:pPr>
              <a:lnSpc>
                <a:spcPts val="5758"/>
              </a:lnSpc>
              <a:spcBef>
                <a:spcPct val="0"/>
              </a:spcBef>
            </a:pPr>
            <a:r>
              <a:rPr lang="en-US" sz="4113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4-Direct player–venue owner chat.</a:t>
            </a:r>
          </a:p>
          <a:p>
            <a:pPr>
              <a:lnSpc>
                <a:spcPts val="5758"/>
              </a:lnSpc>
              <a:spcBef>
                <a:spcPct val="0"/>
              </a:spcBef>
            </a:pPr>
            <a:r>
              <a:rPr lang="en-US" sz="4113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5-Loyalty discounts &amp; priority booking.</a:t>
            </a:r>
          </a:p>
          <a:p>
            <a:pPr>
              <a:lnSpc>
                <a:spcPts val="5758"/>
              </a:lnSpc>
              <a:spcBef>
                <a:spcPct val="0"/>
              </a:spcBef>
            </a:pPr>
            <a:r>
              <a:rPr lang="en-US" sz="4113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6-Equipment rental.</a:t>
            </a:r>
          </a:p>
          <a:p>
            <a:pPr>
              <a:lnSpc>
                <a:spcPts val="5758"/>
              </a:lnSpc>
              <a:spcBef>
                <a:spcPct val="0"/>
              </a:spcBef>
            </a:pPr>
            <a:r>
              <a:rPr lang="en-US" sz="4113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7-Video training tips.</a:t>
            </a:r>
          </a:p>
          <a:p>
            <a:pPr>
              <a:lnSpc>
                <a:spcPts val="5758"/>
              </a:lnSpc>
              <a:spcBef>
                <a:spcPct val="0"/>
              </a:spcBef>
            </a:pPr>
            <a:r>
              <a:rPr lang="en-US" sz="4113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8-Authentication: unique arrival verification code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675470" y="52130"/>
            <a:ext cx="6026287" cy="887035"/>
            <a:chOff x="0" y="0"/>
            <a:chExt cx="4433413" cy="65257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33413" cy="652573"/>
            </a:xfrm>
            <a:custGeom>
              <a:avLst/>
              <a:gdLst/>
              <a:ahLst/>
              <a:cxnLst/>
              <a:rect l="l" t="t" r="r" b="b"/>
              <a:pathLst>
                <a:path w="4433413" h="652573">
                  <a:moveTo>
                    <a:pt x="203200" y="0"/>
                  </a:moveTo>
                  <a:lnTo>
                    <a:pt x="4433413" y="0"/>
                  </a:lnTo>
                  <a:lnTo>
                    <a:pt x="4230213" y="652573"/>
                  </a:lnTo>
                  <a:lnTo>
                    <a:pt x="0" y="65257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47625"/>
              <a:ext cx="4230213" cy="60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3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-1279768" y="2670074"/>
            <a:ext cx="7743556" cy="6588226"/>
            <a:chOff x="0" y="0"/>
            <a:chExt cx="1175645" cy="10002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75645" cy="1000240"/>
            </a:xfrm>
            <a:custGeom>
              <a:avLst/>
              <a:gdLst/>
              <a:ahLst/>
              <a:cxnLst/>
              <a:rect l="l" t="t" r="r" b="b"/>
              <a:pathLst>
                <a:path w="1175645" h="1000240">
                  <a:moveTo>
                    <a:pt x="972445" y="0"/>
                  </a:moveTo>
                  <a:lnTo>
                    <a:pt x="0" y="0"/>
                  </a:lnTo>
                  <a:lnTo>
                    <a:pt x="203200" y="1000240"/>
                  </a:lnTo>
                  <a:lnTo>
                    <a:pt x="1175645" y="1000240"/>
                  </a:lnTo>
                  <a:lnTo>
                    <a:pt x="972445" y="0"/>
                  </a:lnTo>
                  <a:close/>
                </a:path>
              </a:pathLst>
            </a:custGeom>
            <a:blipFill>
              <a:blip r:embed="rId2"/>
              <a:stretch>
                <a:fillRect l="-13849" r="-138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06826" y="6150932"/>
            <a:ext cx="1793640" cy="4434730"/>
            <a:chOff x="0" y="0"/>
            <a:chExt cx="406400" cy="10048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1004814"/>
            </a:xfrm>
            <a:custGeom>
              <a:avLst/>
              <a:gdLst/>
              <a:ahLst/>
              <a:cxnLst/>
              <a:rect l="l" t="t" r="r" b="b"/>
              <a:pathLst>
                <a:path w="406400" h="1004814">
                  <a:moveTo>
                    <a:pt x="203200" y="0"/>
                  </a:moveTo>
                  <a:lnTo>
                    <a:pt x="0" y="0"/>
                  </a:lnTo>
                  <a:lnTo>
                    <a:pt x="203200" y="1004814"/>
                  </a:lnTo>
                  <a:lnTo>
                    <a:pt x="406400" y="100481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57150"/>
              <a:ext cx="203200" cy="947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1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719272" y="2178900"/>
            <a:ext cx="7027482" cy="88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2-For Venue Owners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23099" y="3934142"/>
            <a:ext cx="12064901" cy="3982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1-Digital booking &amp; management system.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2-Booking Channel Analysis (</a:t>
            </a:r>
            <a:r>
              <a:rPr lang="en-US" sz="3199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PlayLocal</a:t>
            </a:r>
            <a:r>
              <a:rPr lang="en-US" sz="319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vs other channels).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3-Top customer lists for targeted rewards.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4-AI-powered dynamic pricing.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5-Instant cancellation notifications.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6-Discount notifications.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7-Inventory management.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6779" y="7462006"/>
            <a:ext cx="5483665" cy="3258725"/>
            <a:chOff x="0" y="0"/>
            <a:chExt cx="666858" cy="3962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6858" cy="396287"/>
            </a:xfrm>
            <a:custGeom>
              <a:avLst/>
              <a:gdLst/>
              <a:ahLst/>
              <a:cxnLst/>
              <a:rect l="l" t="t" r="r" b="b"/>
              <a:pathLst>
                <a:path w="666858" h="396287">
                  <a:moveTo>
                    <a:pt x="203200" y="0"/>
                  </a:moveTo>
                  <a:lnTo>
                    <a:pt x="666858" y="0"/>
                  </a:lnTo>
                  <a:lnTo>
                    <a:pt x="463658" y="396287"/>
                  </a:lnTo>
                  <a:lnTo>
                    <a:pt x="0" y="39628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10579" b="-105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11144" y="543242"/>
            <a:ext cx="6695477" cy="99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b="1" i="1">
                <a:solidFill>
                  <a:srgbClr val="F14E63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Advanced 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52098" y="2327818"/>
            <a:ext cx="11425468" cy="127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0"/>
              </a:lnSpc>
              <a:spcBef>
                <a:spcPct val="0"/>
              </a:spcBef>
            </a:pPr>
            <a:r>
              <a:rPr lang="en-US" sz="3671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1- displaying contact info and locations for affiliated Training Academies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760" y="3758556"/>
            <a:ext cx="10342566" cy="129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2-displaying contact info and locations for sports physical therapists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12594" y="5198102"/>
            <a:ext cx="10954894" cy="131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0"/>
              </a:lnSpc>
              <a:spcBef>
                <a:spcPct val="0"/>
              </a:spcBef>
            </a:pPr>
            <a:r>
              <a:rPr lang="en-US" sz="3793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3-They can also view all on-site amenities, such as cafes or restaurant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607413" y="0"/>
            <a:ext cx="4680587" cy="4310878"/>
            <a:chOff x="0" y="0"/>
            <a:chExt cx="661881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1880" cy="609600"/>
            </a:xfrm>
            <a:custGeom>
              <a:avLst/>
              <a:gdLst/>
              <a:ahLst/>
              <a:cxnLst/>
              <a:rect l="l" t="t" r="r" b="b"/>
              <a:pathLst>
                <a:path w="661880" h="609600">
                  <a:moveTo>
                    <a:pt x="203200" y="0"/>
                  </a:moveTo>
                  <a:lnTo>
                    <a:pt x="661880" y="0"/>
                  </a:lnTo>
                  <a:lnTo>
                    <a:pt x="45868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18989" r="-189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01908" y="6879196"/>
            <a:ext cx="3700064" cy="3407804"/>
            <a:chOff x="0" y="0"/>
            <a:chExt cx="661881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1880" cy="609600"/>
            </a:xfrm>
            <a:custGeom>
              <a:avLst/>
              <a:gdLst/>
              <a:ahLst/>
              <a:cxnLst/>
              <a:rect l="l" t="t" r="r" b="b"/>
              <a:pathLst>
                <a:path w="661880" h="609600">
                  <a:moveTo>
                    <a:pt x="203200" y="0"/>
                  </a:moveTo>
                  <a:lnTo>
                    <a:pt x="661880" y="0"/>
                  </a:lnTo>
                  <a:lnTo>
                    <a:pt x="45868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31468" r="-651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87873" y="5781161"/>
            <a:ext cx="5363198" cy="4939571"/>
            <a:chOff x="0" y="0"/>
            <a:chExt cx="661881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1880" cy="609600"/>
            </a:xfrm>
            <a:custGeom>
              <a:avLst/>
              <a:gdLst/>
              <a:ahLst/>
              <a:cxnLst/>
              <a:rect l="l" t="t" r="r" b="b"/>
              <a:pathLst>
                <a:path w="661880" h="609600">
                  <a:moveTo>
                    <a:pt x="203200" y="0"/>
                  </a:moveTo>
                  <a:lnTo>
                    <a:pt x="661880" y="0"/>
                  </a:lnTo>
                  <a:lnTo>
                    <a:pt x="45868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l="-19119" r="-191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915" y="1351879"/>
            <a:ext cx="9668580" cy="996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5"/>
              </a:lnSpc>
            </a:pPr>
            <a:r>
              <a:rPr lang="en-US" sz="7341" i="1" spc="117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Business Ideas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527" y="1639330"/>
            <a:ext cx="8514202" cy="7781691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439762" y="9258300"/>
            <a:ext cx="7315200" cy="1835450"/>
          </a:xfrm>
          <a:custGeom>
            <a:avLst/>
            <a:gdLst/>
            <a:ahLst/>
            <a:cxnLst/>
            <a:rect l="l" t="t" r="r" b="b"/>
            <a:pathLst>
              <a:path w="7315200" h="1835450">
                <a:moveTo>
                  <a:pt x="0" y="0"/>
                </a:moveTo>
                <a:lnTo>
                  <a:pt x="7315200" y="0"/>
                </a:lnTo>
                <a:lnTo>
                  <a:pt x="7315200" y="1835450"/>
                </a:lnTo>
                <a:lnTo>
                  <a:pt x="0" y="183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3257286"/>
            <a:ext cx="8674031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1-Premium features for venue owners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4383888"/>
            <a:ext cx="4401621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2-Invitation points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5453976"/>
            <a:ext cx="10741671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3-Discounts &amp; priority access for frequent players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477</Words>
  <Application>Microsoft Office PowerPoint</Application>
  <PresentationFormat>Custom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Helvetica World Bold</vt:lpstr>
      <vt:lpstr>Helvetica World</vt:lpstr>
      <vt:lpstr>Calibri</vt:lpstr>
      <vt:lpstr>Anton Italics</vt:lpstr>
      <vt:lpstr>Poppins Bold</vt:lpstr>
      <vt:lpstr>Arial</vt:lpstr>
      <vt:lpstr>Lato Bold Italics</vt:lpstr>
      <vt:lpstr>Lato Bold</vt:lpstr>
      <vt:lpstr>Poppins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Elegant and Modern Startup Pitch Deck Presentation</dc:title>
  <cp:lastModifiedBy>عزالدين عمر عبداللطيف عوض احمد</cp:lastModifiedBy>
  <cp:revision>4</cp:revision>
  <dcterms:created xsi:type="dcterms:W3CDTF">2006-08-16T00:00:00Z</dcterms:created>
  <dcterms:modified xsi:type="dcterms:W3CDTF">2025-08-12T16:18:03Z</dcterms:modified>
  <dc:identifier>DAGvzT0dh3A</dc:identifier>
</cp:coreProperties>
</file>